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sldIdLst>
    <p:sldId id="274" r:id="rId5"/>
    <p:sldId id="318" r:id="rId6"/>
    <p:sldId id="308" r:id="rId7"/>
    <p:sldId id="309" r:id="rId8"/>
    <p:sldId id="319" r:id="rId9"/>
    <p:sldId id="310" r:id="rId10"/>
    <p:sldId id="312" r:id="rId11"/>
    <p:sldId id="313" r:id="rId12"/>
    <p:sldId id="311" r:id="rId13"/>
    <p:sldId id="316" r:id="rId14"/>
    <p:sldId id="315" r:id="rId15"/>
    <p:sldId id="314" r:id="rId16"/>
    <p:sldId id="32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ki Hannaway" initials="NH" lastIdx="1" clrIdx="0">
    <p:extLst>
      <p:ext uri="{19B8F6BF-5375-455C-9EA6-DF929625EA0E}">
        <p15:presenceInfo xmlns:p15="http://schemas.microsoft.com/office/powerpoint/2012/main" userId="S::NHannaway@mtllc.com::7cae07f1-b2f6-486c-9c22-5b1fd73d4a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9" autoAdjust="0"/>
  </p:normalViewPr>
  <p:slideViewPr>
    <p:cSldViewPr snapToGrid="0">
      <p:cViewPr varScale="1">
        <p:scale>
          <a:sx n="85" d="100"/>
          <a:sy n="85" d="100"/>
        </p:scale>
        <p:origin x="7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DDDEA-63BC-40A0-8BC0-D6413F38691F}" type="datetimeFigureOut">
              <a:rPr lang="en-US" smtClean="0"/>
              <a:t>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F76E-E60C-4C54-B47A-C2C406EC8F72}" type="slidenum">
              <a:rPr lang="en-US" smtClean="0"/>
              <a:t>‹#›</a:t>
            </a:fld>
            <a:endParaRPr lang="en-US" dirty="0"/>
          </a:p>
        </p:txBody>
      </p:sp>
    </p:spTree>
    <p:extLst>
      <p:ext uri="{BB962C8B-B14F-4D97-AF65-F5344CB8AC3E}">
        <p14:creationId xmlns:p14="http://schemas.microsoft.com/office/powerpoint/2010/main" val="298748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https://www.forbes.com/sites/marciaturner/2020/03/31/using-tiktok-to-build-your-business/?sh=7bacd83b5846</a:t>
            </a:r>
          </a:p>
          <a:p>
            <a:r>
              <a:rPr lang="en-US" dirty="0"/>
              <a:t>https://www.wyzowl.com/video-marketing-statistics/ </a:t>
            </a:r>
          </a:p>
        </p:txBody>
      </p:sp>
      <p:sp>
        <p:nvSpPr>
          <p:cNvPr id="4" name="Slide Number Placeholder 3"/>
          <p:cNvSpPr>
            <a:spLocks noGrp="1"/>
          </p:cNvSpPr>
          <p:nvPr>
            <p:ph type="sldNum" sz="quarter" idx="5"/>
          </p:nvPr>
        </p:nvSpPr>
        <p:spPr/>
        <p:txBody>
          <a:bodyPr/>
          <a:lstStyle/>
          <a:p>
            <a:fld id="{4306F76E-E60C-4C54-B47A-C2C406EC8F72}" type="slidenum">
              <a:rPr lang="en-US" smtClean="0"/>
              <a:t>6</a:t>
            </a:fld>
            <a:endParaRPr lang="en-US" dirty="0"/>
          </a:p>
        </p:txBody>
      </p:sp>
    </p:spTree>
    <p:extLst>
      <p:ext uri="{BB962C8B-B14F-4D97-AF65-F5344CB8AC3E}">
        <p14:creationId xmlns:p14="http://schemas.microsoft.com/office/powerpoint/2010/main" val="408761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https://huntnewsnu.com/65048/city-pulse/the-effects-of-tiktok-virality-on-small-businesses/ </a:t>
            </a:r>
          </a:p>
        </p:txBody>
      </p:sp>
      <p:sp>
        <p:nvSpPr>
          <p:cNvPr id="4" name="Slide Number Placeholder 3"/>
          <p:cNvSpPr>
            <a:spLocks noGrp="1"/>
          </p:cNvSpPr>
          <p:nvPr>
            <p:ph type="sldNum" sz="quarter" idx="5"/>
          </p:nvPr>
        </p:nvSpPr>
        <p:spPr/>
        <p:txBody>
          <a:bodyPr/>
          <a:lstStyle/>
          <a:p>
            <a:fld id="{4306F76E-E60C-4C54-B47A-C2C406EC8F72}" type="slidenum">
              <a:rPr lang="en-US" smtClean="0"/>
              <a:t>7</a:t>
            </a:fld>
            <a:endParaRPr lang="en-US" dirty="0"/>
          </a:p>
        </p:txBody>
      </p:sp>
    </p:spTree>
    <p:extLst>
      <p:ext uri="{BB962C8B-B14F-4D97-AF65-F5344CB8AC3E}">
        <p14:creationId xmlns:p14="http://schemas.microsoft.com/office/powerpoint/2010/main" val="1603009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https://huntnewsnu.com/65048/city-pulse/the-effects-of-tiktok-virality-on-small-businesses/ </a:t>
            </a:r>
          </a:p>
        </p:txBody>
      </p:sp>
      <p:sp>
        <p:nvSpPr>
          <p:cNvPr id="4" name="Slide Number Placeholder 3"/>
          <p:cNvSpPr>
            <a:spLocks noGrp="1"/>
          </p:cNvSpPr>
          <p:nvPr>
            <p:ph type="sldNum" sz="quarter" idx="5"/>
          </p:nvPr>
        </p:nvSpPr>
        <p:spPr/>
        <p:txBody>
          <a:bodyPr/>
          <a:lstStyle/>
          <a:p>
            <a:fld id="{4306F76E-E60C-4C54-B47A-C2C406EC8F72}" type="slidenum">
              <a:rPr lang="en-US" smtClean="0"/>
              <a:t>8</a:t>
            </a:fld>
            <a:endParaRPr lang="en-US" dirty="0"/>
          </a:p>
        </p:txBody>
      </p:sp>
    </p:spTree>
    <p:extLst>
      <p:ext uri="{BB962C8B-B14F-4D97-AF65-F5344CB8AC3E}">
        <p14:creationId xmlns:p14="http://schemas.microsoft.com/office/powerpoint/2010/main" val="190917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https://huntnewsnu.com/65048/city-pulse/the-effects-of-tiktok-virality-on-small-businesses/ </a:t>
            </a:r>
          </a:p>
        </p:txBody>
      </p:sp>
      <p:sp>
        <p:nvSpPr>
          <p:cNvPr id="4" name="Slide Number Placeholder 3"/>
          <p:cNvSpPr>
            <a:spLocks noGrp="1"/>
          </p:cNvSpPr>
          <p:nvPr>
            <p:ph type="sldNum" sz="quarter" idx="5"/>
          </p:nvPr>
        </p:nvSpPr>
        <p:spPr/>
        <p:txBody>
          <a:bodyPr/>
          <a:lstStyle/>
          <a:p>
            <a:fld id="{4306F76E-E60C-4C54-B47A-C2C406EC8F72}" type="slidenum">
              <a:rPr lang="en-US" smtClean="0"/>
              <a:t>11</a:t>
            </a:fld>
            <a:endParaRPr lang="en-US" dirty="0"/>
          </a:p>
        </p:txBody>
      </p:sp>
    </p:spTree>
    <p:extLst>
      <p:ext uri="{BB962C8B-B14F-4D97-AF65-F5344CB8AC3E}">
        <p14:creationId xmlns:p14="http://schemas.microsoft.com/office/powerpoint/2010/main" val="231408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slideLayout" Target="../slideLayouts/slideLayout4.xml"/><Relationship Id="rId4" Type="http://schemas.openxmlformats.org/officeDocument/2006/relationships/video" Target="../media/media2.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hyperlink" Target="https://www.wyzowl.com/video-marketing-statistic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gritdaily.com/things-tiktok-users-swear-by-that-are-selling-out-everyhwer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0" name="Rectangle 136">
            <a:extLst>
              <a:ext uri="{FF2B5EF4-FFF2-40B4-BE49-F238E27FC236}">
                <a16:creationId xmlns:a16="http://schemas.microsoft.com/office/drawing/2014/main" id="{7C427EA3-1645-4B27-A5C2-55E8E24C6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1" name="Rectangle 138">
            <a:extLst>
              <a:ext uri="{FF2B5EF4-FFF2-40B4-BE49-F238E27FC236}">
                <a16:creationId xmlns:a16="http://schemas.microsoft.com/office/drawing/2014/main" id="{885CDBF6-7B87-4A58-92CA-E887CA36A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152" name="Rectangle 140">
            <a:extLst>
              <a:ext uri="{FF2B5EF4-FFF2-40B4-BE49-F238E27FC236}">
                <a16:creationId xmlns:a16="http://schemas.microsoft.com/office/drawing/2014/main" id="{6BFF2B2E-1CF1-403F-BB44-3F9C3E7F6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142">
            <a:extLst>
              <a:ext uri="{FF2B5EF4-FFF2-40B4-BE49-F238E27FC236}">
                <a16:creationId xmlns:a16="http://schemas.microsoft.com/office/drawing/2014/main" id="{9D8B4D3C-0DE0-43B9-B032-32B536B96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148" name="Picture 4" descr="Image result for tiktok">
            <a:extLst>
              <a:ext uri="{FF2B5EF4-FFF2-40B4-BE49-F238E27FC236}">
                <a16:creationId xmlns:a16="http://schemas.microsoft.com/office/drawing/2014/main" id="{A1BDED2A-BFA3-453F-8C56-B664BE672D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1166" y="1864880"/>
            <a:ext cx="6518800" cy="3422370"/>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8296275" y="1419225"/>
            <a:ext cx="3081576" cy="2085869"/>
          </a:xfrm>
        </p:spPr>
        <p:txBody>
          <a:bodyPr>
            <a:normAutofit/>
          </a:bodyPr>
          <a:lstStyle/>
          <a:p>
            <a:r>
              <a:rPr lang="en-US" dirty="0">
                <a:solidFill>
                  <a:srgbClr val="FFFFFF"/>
                </a:solidFill>
              </a:rPr>
              <a:t>Tick Tock: Is it Time to join TikTok?</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8296275" y="3505095"/>
            <a:ext cx="3081576" cy="1733655"/>
          </a:xfrm>
        </p:spPr>
        <p:txBody>
          <a:bodyPr>
            <a:normAutofit/>
          </a:bodyPr>
          <a:lstStyle/>
          <a:p>
            <a:r>
              <a:rPr lang="en-US" dirty="0">
                <a:solidFill>
                  <a:srgbClr val="FFFFFF">
                    <a:alpha val="75000"/>
                  </a:srgbClr>
                </a:solidFill>
              </a:rPr>
              <a:t>By: Nikki Hannaway</a:t>
            </a:r>
          </a:p>
        </p:txBody>
      </p:sp>
    </p:spTree>
    <p:extLst>
      <p:ext uri="{BB962C8B-B14F-4D97-AF65-F5344CB8AC3E}">
        <p14:creationId xmlns:p14="http://schemas.microsoft.com/office/powerpoint/2010/main" val="120524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FBC75CB-7D0F-4FA6-8CF0-B4D3F6B60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BB2B7FE1-7C65-43D0-B408-6986D65BAA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2" name="Rectangle 21">
              <a:extLst>
                <a:ext uri="{FF2B5EF4-FFF2-40B4-BE49-F238E27FC236}">
                  <a16:creationId xmlns:a16="http://schemas.microsoft.com/office/drawing/2014/main" id="{A7E90FFC-D91A-4F4A-88DC-42BF266F8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8038FB0B-EBC4-4A9F-9698-4C81FC8CA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35034FD-EB4A-418D-9643-FCC7953FE7E9}"/>
              </a:ext>
            </a:extLst>
          </p:cNvPr>
          <p:cNvSpPr>
            <a:spLocks noGrp="1"/>
          </p:cNvSpPr>
          <p:nvPr>
            <p:ph type="title"/>
          </p:nvPr>
        </p:nvSpPr>
        <p:spPr>
          <a:xfrm>
            <a:off x="584200" y="1006956"/>
            <a:ext cx="3412067" cy="1372177"/>
          </a:xfrm>
        </p:spPr>
        <p:txBody>
          <a:bodyPr vert="horz" lIns="91440" tIns="45720" rIns="91440" bIns="45720" rtlCol="0" anchor="ctr">
            <a:normAutofit/>
          </a:bodyPr>
          <a:lstStyle/>
          <a:p>
            <a:r>
              <a:rPr lang="en-US" b="0" kern="1200" cap="all" dirty="0">
                <a:solidFill>
                  <a:srgbClr val="FFFFFF"/>
                </a:solidFill>
                <a:latin typeface="+mj-lt"/>
                <a:ea typeface="+mj-ea"/>
                <a:cs typeface="+mj-cs"/>
              </a:rPr>
              <a:t>TikTok Video Examples</a:t>
            </a:r>
          </a:p>
        </p:txBody>
      </p:sp>
      <p:sp>
        <p:nvSpPr>
          <p:cNvPr id="10" name="Content Placeholder 9">
            <a:extLst>
              <a:ext uri="{FF2B5EF4-FFF2-40B4-BE49-F238E27FC236}">
                <a16:creationId xmlns:a16="http://schemas.microsoft.com/office/drawing/2014/main" id="{AB34D6F3-2B85-4AF5-8804-F628C984FA81}"/>
              </a:ext>
            </a:extLst>
          </p:cNvPr>
          <p:cNvSpPr>
            <a:spLocks noGrp="1"/>
          </p:cNvSpPr>
          <p:nvPr>
            <p:ph sz="half" idx="1"/>
          </p:nvPr>
        </p:nvSpPr>
        <p:spPr>
          <a:xfrm>
            <a:off x="581193" y="2438399"/>
            <a:ext cx="3415074" cy="3564467"/>
          </a:xfrm>
        </p:spPr>
        <p:txBody>
          <a:bodyPr vert="horz" lIns="91440" tIns="45720" rIns="91440" bIns="45720" rtlCol="0" anchor="ctr">
            <a:normAutofit fontScale="85000" lnSpcReduction="10000"/>
          </a:bodyPr>
          <a:lstStyle/>
          <a:p>
            <a:r>
              <a:rPr lang="en-US" dirty="0">
                <a:solidFill>
                  <a:srgbClr val="FFFFFF"/>
                </a:solidFill>
              </a:rPr>
              <a:t>Using your photo app, click video and shoot vertically a variety of different pieces of your business. </a:t>
            </a:r>
          </a:p>
          <a:p>
            <a:r>
              <a:rPr lang="en-US" dirty="0">
                <a:solidFill>
                  <a:srgbClr val="FFFFFF"/>
                </a:solidFill>
              </a:rPr>
              <a:t>Movement and human elements help tell stories.</a:t>
            </a:r>
          </a:p>
          <a:p>
            <a:r>
              <a:rPr lang="en-US" dirty="0">
                <a:solidFill>
                  <a:srgbClr val="FFFFFF"/>
                </a:solidFill>
              </a:rPr>
              <a:t>In the app, upload the videos in the order you want them to appear. </a:t>
            </a:r>
          </a:p>
          <a:p>
            <a:r>
              <a:rPr lang="en-US" dirty="0">
                <a:solidFill>
                  <a:srgbClr val="FFFFFF"/>
                </a:solidFill>
              </a:rPr>
              <a:t>Once uploaded cut them down and pair them with a song. </a:t>
            </a:r>
          </a:p>
          <a:p>
            <a:r>
              <a:rPr lang="en-US" dirty="0">
                <a:solidFill>
                  <a:srgbClr val="FFFFFF"/>
                </a:solidFill>
              </a:rPr>
              <a:t>Once you are happy with the video post it and leverage hashtags like #Ohio, #OhioCheck, #VermilionOH #44089Shop, etc.</a:t>
            </a:r>
          </a:p>
        </p:txBody>
      </p:sp>
      <p:pic>
        <p:nvPicPr>
          <p:cNvPr id="6" name="f55eacac73f4ee26e2ca88f24d0f4769">
            <a:hlinkClick r:id="" action="ppaction://media"/>
            <a:extLst>
              <a:ext uri="{FF2B5EF4-FFF2-40B4-BE49-F238E27FC236}">
                <a16:creationId xmlns:a16="http://schemas.microsoft.com/office/drawing/2014/main" id="{5FBAFA33-1ED2-4EBC-BCC0-1C983DA3FD5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4575992" y="618067"/>
            <a:ext cx="3252786" cy="5782733"/>
          </a:xfrm>
          <a:prstGeom prst="rect">
            <a:avLst/>
          </a:prstGeom>
        </p:spPr>
      </p:pic>
      <p:pic>
        <p:nvPicPr>
          <p:cNvPr id="5" name="IMG_1241">
            <a:hlinkClick r:id="" action="ppaction://media"/>
            <a:extLst>
              <a:ext uri="{FF2B5EF4-FFF2-40B4-BE49-F238E27FC236}">
                <a16:creationId xmlns:a16="http://schemas.microsoft.com/office/drawing/2014/main" id="{EA141027-33F0-4138-9CA2-9DC2BB4D0B2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264565" y="1768983"/>
            <a:ext cx="3480901" cy="3480901"/>
          </a:xfrm>
          <a:prstGeom prst="rect">
            <a:avLst/>
          </a:prstGeom>
        </p:spPr>
      </p:pic>
    </p:spTree>
    <p:extLst>
      <p:ext uri="{BB962C8B-B14F-4D97-AF65-F5344CB8AC3E}">
        <p14:creationId xmlns:p14="http://schemas.microsoft.com/office/powerpoint/2010/main" val="20842838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edf1e9436458589e0f65d5b041c2f76c">
            <a:hlinkClick r:id="" action="ppaction://media"/>
            <a:extLst>
              <a:ext uri="{FF2B5EF4-FFF2-40B4-BE49-F238E27FC236}">
                <a16:creationId xmlns:a16="http://schemas.microsoft.com/office/drawing/2014/main" id="{A4EBDC53-91C6-45D0-85D3-8903CF859F4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830565" y="634550"/>
            <a:ext cx="3256517" cy="5789365"/>
          </a:xfrm>
          <a:prstGeom prst="rect">
            <a:avLst/>
          </a:prstGeom>
        </p:spPr>
      </p:pic>
      <p:sp>
        <p:nvSpPr>
          <p:cNvPr id="20" name="Rectangle 19">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4B2DF25-7CEB-4F14-8BFA-CB7C185439B3}"/>
              </a:ext>
            </a:extLst>
          </p:cNvPr>
          <p:cNvSpPr>
            <a:spLocks noGrp="1"/>
          </p:cNvSpPr>
          <p:nvPr>
            <p:ph type="title"/>
          </p:nvPr>
        </p:nvSpPr>
        <p:spPr>
          <a:xfrm>
            <a:off x="6873606" y="938022"/>
            <a:ext cx="4597758" cy="1188720"/>
          </a:xfrm>
        </p:spPr>
        <p:txBody>
          <a:bodyPr vert="horz" lIns="91440" tIns="45720" rIns="91440" bIns="45720" rtlCol="0" anchor="b">
            <a:normAutofit/>
          </a:bodyPr>
          <a:lstStyle/>
          <a:p>
            <a:r>
              <a:rPr lang="en-US" dirty="0">
                <a:solidFill>
                  <a:srgbClr val="FFFFFF"/>
                </a:solidFill>
              </a:rPr>
              <a:t>Case Study: Remixx Ice Cream</a:t>
            </a:r>
          </a:p>
        </p:txBody>
      </p:sp>
      <p:sp>
        <p:nvSpPr>
          <p:cNvPr id="3" name="Content Placeholder 2">
            <a:extLst>
              <a:ext uri="{FF2B5EF4-FFF2-40B4-BE49-F238E27FC236}">
                <a16:creationId xmlns:a16="http://schemas.microsoft.com/office/drawing/2014/main" id="{8AD54607-68E8-4517-B592-6A0472CEA30F}"/>
              </a:ext>
            </a:extLst>
          </p:cNvPr>
          <p:cNvSpPr>
            <a:spLocks noGrp="1"/>
          </p:cNvSpPr>
          <p:nvPr>
            <p:ph sz="half" idx="1"/>
          </p:nvPr>
        </p:nvSpPr>
        <p:spPr>
          <a:xfrm>
            <a:off x="6873606" y="2340864"/>
            <a:ext cx="4597758" cy="3793237"/>
          </a:xfrm>
        </p:spPr>
        <p:txBody>
          <a:bodyPr vert="horz" lIns="91440" tIns="45720" rIns="91440" bIns="45720" rtlCol="0" anchor="ctr">
            <a:normAutofit/>
          </a:bodyPr>
          <a:lstStyle/>
          <a:p>
            <a:pPr>
              <a:lnSpc>
                <a:spcPct val="90000"/>
              </a:lnSpc>
            </a:pPr>
            <a:r>
              <a:rPr lang="en-US" b="0" i="0" dirty="0">
                <a:solidFill>
                  <a:srgbClr val="FFFFFF"/>
                </a:solidFill>
                <a:effectLst/>
              </a:rPr>
              <a:t>Cravecle partnered with Remixx Ice Cream Shop in Lakewood on a giveaway where we came in and took video of the business and the ice cream flavors we ordered.</a:t>
            </a:r>
          </a:p>
          <a:p>
            <a:pPr>
              <a:lnSpc>
                <a:spcPct val="90000"/>
              </a:lnSpc>
            </a:pPr>
            <a:r>
              <a:rPr lang="en-US" dirty="0">
                <a:solidFill>
                  <a:srgbClr val="FFFFFF"/>
                </a:solidFill>
              </a:rPr>
              <a:t>We tied in a giveaway where users had to like the post, follow both of our accounts and comment tagging a friend.</a:t>
            </a:r>
          </a:p>
          <a:p>
            <a:pPr>
              <a:lnSpc>
                <a:spcPct val="90000"/>
              </a:lnSpc>
            </a:pPr>
            <a:r>
              <a:rPr lang="en-US" dirty="0">
                <a:solidFill>
                  <a:srgbClr val="FFFFFF"/>
                </a:solidFill>
              </a:rPr>
              <a:t>Results</a:t>
            </a:r>
          </a:p>
          <a:p>
            <a:pPr lvl="1">
              <a:lnSpc>
                <a:spcPct val="90000"/>
              </a:lnSpc>
            </a:pPr>
            <a:r>
              <a:rPr lang="en-US" dirty="0">
                <a:solidFill>
                  <a:srgbClr val="FFFFFF"/>
                </a:solidFill>
              </a:rPr>
              <a:t>Drove over 200 new follows for Remixx’s account, previously had 75 followers.</a:t>
            </a:r>
          </a:p>
          <a:p>
            <a:pPr lvl="1">
              <a:lnSpc>
                <a:spcPct val="90000"/>
              </a:lnSpc>
            </a:pPr>
            <a:r>
              <a:rPr lang="en-US" dirty="0">
                <a:solidFill>
                  <a:srgbClr val="FFFFFF"/>
                </a:solidFill>
              </a:rPr>
              <a:t>15.3K Video Views with 42h:2m:2s total watch time</a:t>
            </a:r>
          </a:p>
          <a:p>
            <a:pPr lvl="1">
              <a:lnSpc>
                <a:spcPct val="90000"/>
              </a:lnSpc>
            </a:pPr>
            <a:r>
              <a:rPr lang="en-US" dirty="0">
                <a:solidFill>
                  <a:srgbClr val="FFFFFF"/>
                </a:solidFill>
              </a:rPr>
              <a:t>1,482 likes, 252 comments and over 200 video shares</a:t>
            </a:r>
          </a:p>
        </p:txBody>
      </p:sp>
    </p:spTree>
    <p:extLst>
      <p:ext uri="{BB962C8B-B14F-4D97-AF65-F5344CB8AC3E}">
        <p14:creationId xmlns:p14="http://schemas.microsoft.com/office/powerpoint/2010/main" val="30888478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D019FD-A26A-40B5-9584-99D741DBDE46}"/>
              </a:ext>
            </a:extLst>
          </p:cNvPr>
          <p:cNvSpPr>
            <a:spLocks noGrp="1"/>
          </p:cNvSpPr>
          <p:nvPr>
            <p:ph type="title"/>
          </p:nvPr>
        </p:nvSpPr>
        <p:spPr>
          <a:xfrm>
            <a:off x="801971" y="1074434"/>
            <a:ext cx="3054091" cy="4709131"/>
          </a:xfrm>
        </p:spPr>
        <p:txBody>
          <a:bodyPr anchor="ctr">
            <a:normAutofit/>
          </a:bodyPr>
          <a:lstStyle/>
          <a:p>
            <a:r>
              <a:rPr lang="en-US" dirty="0">
                <a:solidFill>
                  <a:srgbClr val="FFFEFF"/>
                </a:solidFill>
              </a:rPr>
              <a:t>Key Takeaways</a:t>
            </a:r>
          </a:p>
        </p:txBody>
      </p:sp>
      <p:sp>
        <p:nvSpPr>
          <p:cNvPr id="3" name="Content Placeholder 2">
            <a:extLst>
              <a:ext uri="{FF2B5EF4-FFF2-40B4-BE49-F238E27FC236}">
                <a16:creationId xmlns:a16="http://schemas.microsoft.com/office/drawing/2014/main" id="{C241F9AD-B0FE-43E4-95B5-CA66C0117EAF}"/>
              </a:ext>
            </a:extLst>
          </p:cNvPr>
          <p:cNvSpPr>
            <a:spLocks noGrp="1"/>
          </p:cNvSpPr>
          <p:nvPr>
            <p:ph idx="1"/>
          </p:nvPr>
        </p:nvSpPr>
        <p:spPr>
          <a:xfrm>
            <a:off x="4534935" y="1037968"/>
            <a:ext cx="6725899" cy="4820832"/>
          </a:xfrm>
        </p:spPr>
        <p:txBody>
          <a:bodyPr>
            <a:normAutofit/>
          </a:bodyPr>
          <a:lstStyle/>
          <a:p>
            <a:pPr marL="0" indent="0">
              <a:buNone/>
            </a:pPr>
            <a:r>
              <a:rPr lang="en-US" i="0" dirty="0">
                <a:effectLst/>
                <a:latin typeface="Georgia" panose="02040502050405020303" pitchFamily="18" charset="0"/>
              </a:rPr>
              <a:t>Whether or not you decide to download TikTok for your business, there are still some key takeaways that can be applied outside this platform.</a:t>
            </a:r>
          </a:p>
          <a:p>
            <a:pPr>
              <a:buFont typeface="Arial" panose="020B0604020202020204" pitchFamily="34" charset="0"/>
              <a:buChar char="•"/>
            </a:pPr>
            <a:r>
              <a:rPr lang="en-US" dirty="0">
                <a:latin typeface="Georgia" panose="02040502050405020303" pitchFamily="18" charset="0"/>
              </a:rPr>
              <a:t>Video content is continuing to grow. Leverage that. </a:t>
            </a:r>
          </a:p>
          <a:p>
            <a:pPr>
              <a:buFont typeface="Arial" panose="020B0604020202020204" pitchFamily="34" charset="0"/>
              <a:buChar char="•"/>
            </a:pPr>
            <a:r>
              <a:rPr lang="en-US" dirty="0">
                <a:latin typeface="Georgia" panose="02040502050405020303" pitchFamily="18" charset="0"/>
              </a:rPr>
              <a:t>Use hashtags to appear on a local level to reach out to potential customers in your area. #44089Shop, #44089Eat</a:t>
            </a:r>
          </a:p>
          <a:p>
            <a:pPr>
              <a:buFont typeface="Arial" panose="020B0604020202020204" pitchFamily="34" charset="0"/>
              <a:buChar char="•"/>
            </a:pPr>
            <a:r>
              <a:rPr lang="en-US" dirty="0">
                <a:latin typeface="Georgia" panose="02040502050405020303" pitchFamily="18" charset="0"/>
              </a:rPr>
              <a:t>Post frequently a mixture photos and videos on your social platforms. </a:t>
            </a:r>
          </a:p>
          <a:p>
            <a:pPr>
              <a:buFont typeface="Arial" panose="020B0604020202020204" pitchFamily="34" charset="0"/>
              <a:buChar char="•"/>
            </a:pPr>
            <a:r>
              <a:rPr lang="en-US" dirty="0">
                <a:latin typeface="Georgia" panose="02040502050405020303" pitchFamily="18" charset="0"/>
              </a:rPr>
              <a:t>Repurpose that content across your other social platforms. Don’t just focus on Facebook.</a:t>
            </a:r>
          </a:p>
          <a:p>
            <a:pPr>
              <a:buFont typeface="Arial" panose="020B0604020202020204" pitchFamily="34" charset="0"/>
              <a:buChar char="•"/>
            </a:pPr>
            <a:r>
              <a:rPr lang="en-US" dirty="0">
                <a:latin typeface="Georgia" panose="02040502050405020303" pitchFamily="18" charset="0"/>
              </a:rPr>
              <a:t>Support one another. Social engagement boosts your account. </a:t>
            </a:r>
          </a:p>
        </p:txBody>
      </p:sp>
    </p:spTree>
    <p:extLst>
      <p:ext uri="{BB962C8B-B14F-4D97-AF65-F5344CB8AC3E}">
        <p14:creationId xmlns:p14="http://schemas.microsoft.com/office/powerpoint/2010/main" val="99626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A16F12-85EE-4CB4-8666-76836AAB2C62}"/>
              </a:ext>
            </a:extLst>
          </p:cNvPr>
          <p:cNvSpPr>
            <a:spLocks noGrp="1"/>
          </p:cNvSpPr>
          <p:nvPr>
            <p:ph type="title"/>
          </p:nvPr>
        </p:nvSpPr>
        <p:spPr>
          <a:xfrm>
            <a:off x="581192" y="1073231"/>
            <a:ext cx="3219127" cy="4711539"/>
          </a:xfrm>
        </p:spPr>
        <p:txBody>
          <a:bodyPr anchor="ctr">
            <a:normAutofit/>
          </a:bodyPr>
          <a:lstStyle/>
          <a:p>
            <a:r>
              <a:rPr lang="en-US" dirty="0">
                <a:solidFill>
                  <a:schemeClr val="bg1">
                    <a:lumMod val="85000"/>
                    <a:lumOff val="15000"/>
                  </a:schemeClr>
                </a:solidFill>
              </a:rPr>
              <a:t>Questions?</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01200"/>
            <a:ext cx="7498616" cy="579959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2A0A6D3-3AA5-4655-A3F7-60E2FF72688C}"/>
              </a:ext>
            </a:extLst>
          </p:cNvPr>
          <p:cNvSpPr>
            <a:spLocks noGrp="1"/>
          </p:cNvSpPr>
          <p:nvPr>
            <p:ph idx="1"/>
          </p:nvPr>
        </p:nvSpPr>
        <p:spPr>
          <a:xfrm>
            <a:off x="4702629" y="1073231"/>
            <a:ext cx="6541841" cy="4711539"/>
          </a:xfrm>
        </p:spPr>
        <p:txBody>
          <a:bodyPr>
            <a:normAutofit/>
          </a:bodyPr>
          <a:lstStyle/>
          <a:p>
            <a:r>
              <a:rPr lang="en-US" dirty="0">
                <a:solidFill>
                  <a:srgbClr val="FFFFFF"/>
                </a:solidFill>
              </a:rPr>
              <a:t>If you have any further questions or need social media consulting, please email me at Hannaway.Nicole@gmail.com. </a:t>
            </a:r>
          </a:p>
        </p:txBody>
      </p:sp>
    </p:spTree>
    <p:extLst>
      <p:ext uri="{BB962C8B-B14F-4D97-AF65-F5344CB8AC3E}">
        <p14:creationId xmlns:p14="http://schemas.microsoft.com/office/powerpoint/2010/main" val="272354256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8FF0CDE-1E64-4A57-93A9-D7629215EB82}"/>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dirty="0">
                <a:solidFill>
                  <a:srgbClr val="FFFFFF"/>
                </a:solidFill>
              </a:rPr>
              <a:t>About Me</a:t>
            </a:r>
          </a:p>
        </p:txBody>
      </p:sp>
      <p:sp>
        <p:nvSpPr>
          <p:cNvPr id="3" name="Content Placeholder 2">
            <a:extLst>
              <a:ext uri="{FF2B5EF4-FFF2-40B4-BE49-F238E27FC236}">
                <a16:creationId xmlns:a16="http://schemas.microsoft.com/office/drawing/2014/main" id="{4F4B191A-7995-45E9-955F-6BCC834A81D8}"/>
              </a:ext>
            </a:extLst>
          </p:cNvPr>
          <p:cNvSpPr>
            <a:spLocks noGrp="1"/>
          </p:cNvSpPr>
          <p:nvPr>
            <p:ph sz="half" idx="1"/>
          </p:nvPr>
        </p:nvSpPr>
        <p:spPr>
          <a:xfrm>
            <a:off x="601255" y="2177142"/>
            <a:ext cx="3409782" cy="3823607"/>
          </a:xfrm>
        </p:spPr>
        <p:txBody>
          <a:bodyPr vert="horz" lIns="91440" tIns="45720" rIns="91440" bIns="45720" rtlCol="0" anchor="ctr">
            <a:normAutofit/>
          </a:bodyPr>
          <a:lstStyle/>
          <a:p>
            <a:r>
              <a:rPr lang="en-US" dirty="0">
                <a:solidFill>
                  <a:srgbClr val="FFFFFF"/>
                </a:solidFill>
              </a:rPr>
              <a:t>Nikki Hannaway, Senior Account Executive with a focus on social media, influencer marketing and public relations.</a:t>
            </a:r>
          </a:p>
          <a:p>
            <a:r>
              <a:rPr lang="en-US" dirty="0">
                <a:solidFill>
                  <a:srgbClr val="FFFFFF"/>
                </a:solidFill>
              </a:rPr>
              <a:t>Co-Founder of Cravecle, one of the top-rated Instagram accounts in Cleveland according to Cleveland Scene.</a:t>
            </a:r>
          </a:p>
          <a:p>
            <a:r>
              <a:rPr lang="en-US" dirty="0">
                <a:solidFill>
                  <a:srgbClr val="FFFFFF"/>
                </a:solidFill>
              </a:rPr>
              <a:t>Passionate photographer and social media consultant that loves helping local businesses. </a:t>
            </a:r>
          </a:p>
        </p:txBody>
      </p:sp>
      <p:pic>
        <p:nvPicPr>
          <p:cNvPr id="10" name="Content Placeholder 9" descr="A person smiling for the camera&#10;&#10;Description automatically generated with medium confidence">
            <a:extLst>
              <a:ext uri="{FF2B5EF4-FFF2-40B4-BE49-F238E27FC236}">
                <a16:creationId xmlns:a16="http://schemas.microsoft.com/office/drawing/2014/main" id="{7C34CC54-6388-4770-B57C-6991FA35D05C}"/>
              </a:ext>
            </a:extLst>
          </p:cNvPr>
          <p:cNvPicPr>
            <a:picLocks noGrp="1" noChangeAspect="1"/>
          </p:cNvPicPr>
          <p:nvPr>
            <p:ph sz="half" idx="2"/>
          </p:nvPr>
        </p:nvPicPr>
        <p:blipFill>
          <a:blip r:embed="rId2"/>
          <a:stretch>
            <a:fillRect/>
          </a:stretch>
        </p:blipFill>
        <p:spPr>
          <a:xfrm>
            <a:off x="5523830" y="936141"/>
            <a:ext cx="4968305" cy="4968305"/>
          </a:xfrm>
          <a:prstGeom prst="rect">
            <a:avLst/>
          </a:prstGeom>
        </p:spPr>
      </p:pic>
    </p:spTree>
    <p:extLst>
      <p:ext uri="{BB962C8B-B14F-4D97-AF65-F5344CB8AC3E}">
        <p14:creationId xmlns:p14="http://schemas.microsoft.com/office/powerpoint/2010/main" val="205050024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iphone tiktok">
            <a:extLst>
              <a:ext uri="{FF2B5EF4-FFF2-40B4-BE49-F238E27FC236}">
                <a16:creationId xmlns:a16="http://schemas.microsoft.com/office/drawing/2014/main" id="{B38B9A5B-4B5C-44D4-B860-FFF3C25779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4" t="12527" r="5337" b="108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85571"/>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D32B17F-101E-46C8-A140-2A4E165A94CF}"/>
              </a:ext>
            </a:extLst>
          </p:cNvPr>
          <p:cNvSpPr>
            <a:spLocks noGrp="1"/>
          </p:cNvSpPr>
          <p:nvPr>
            <p:ph type="ctrTitle"/>
          </p:nvPr>
        </p:nvSpPr>
        <p:spPr>
          <a:xfrm>
            <a:off x="609599" y="4572000"/>
            <a:ext cx="10965141" cy="895244"/>
          </a:xfrm>
        </p:spPr>
        <p:txBody>
          <a:bodyPr>
            <a:normAutofit/>
          </a:bodyPr>
          <a:lstStyle/>
          <a:p>
            <a:r>
              <a:rPr lang="en-US" sz="4000" dirty="0">
                <a:solidFill>
                  <a:srgbClr val="FFFFFF"/>
                </a:solidFill>
              </a:rPr>
              <a:t>What is TikTok?</a:t>
            </a:r>
          </a:p>
        </p:txBody>
      </p:sp>
      <p:sp>
        <p:nvSpPr>
          <p:cNvPr id="3" name="Subtitle 2">
            <a:extLst>
              <a:ext uri="{FF2B5EF4-FFF2-40B4-BE49-F238E27FC236}">
                <a16:creationId xmlns:a16="http://schemas.microsoft.com/office/drawing/2014/main" id="{704D9F5B-52FD-4D12-BD60-F2226EEBFA01}"/>
              </a:ext>
            </a:extLst>
          </p:cNvPr>
          <p:cNvSpPr>
            <a:spLocks noGrp="1"/>
          </p:cNvSpPr>
          <p:nvPr>
            <p:ph type="subTitle" idx="1"/>
          </p:nvPr>
        </p:nvSpPr>
        <p:spPr>
          <a:xfrm>
            <a:off x="609598" y="5467246"/>
            <a:ext cx="10965142" cy="484822"/>
          </a:xfrm>
        </p:spPr>
        <p:txBody>
          <a:bodyPr>
            <a:normAutofit/>
          </a:bodyPr>
          <a:lstStyle/>
          <a:p>
            <a:pPr>
              <a:lnSpc>
                <a:spcPct val="100000"/>
              </a:lnSpc>
            </a:pPr>
            <a:r>
              <a:rPr lang="en-US" sz="1200" b="0" i="0" dirty="0">
                <a:solidFill>
                  <a:srgbClr val="FFFFFF">
                    <a:alpha val="75000"/>
                  </a:srgbClr>
                </a:solidFill>
                <a:effectLst/>
                <a:latin typeface="geomanistregular"/>
              </a:rPr>
              <a:t>TikTok is a short-form, video-sharing app that allows users to create and share 15-second videos, on any topic with more than 800 million users.</a:t>
            </a:r>
            <a:endParaRPr lang="en-US" sz="1200" dirty="0">
              <a:solidFill>
                <a:srgbClr val="FFFFFF">
                  <a:alpha val="75000"/>
                </a:srgbClr>
              </a:solidFill>
            </a:endParaRPr>
          </a:p>
        </p:txBody>
      </p:sp>
    </p:spTree>
    <p:extLst>
      <p:ext uri="{BB962C8B-B14F-4D97-AF65-F5344CB8AC3E}">
        <p14:creationId xmlns:p14="http://schemas.microsoft.com/office/powerpoint/2010/main" val="12146620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Image result for social network icons including tiktok">
            <a:extLst>
              <a:ext uri="{FF2B5EF4-FFF2-40B4-BE49-F238E27FC236}">
                <a16:creationId xmlns:a16="http://schemas.microsoft.com/office/drawing/2014/main" id="{DC5AB238-7DD7-42EF-971F-57244BF6531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642" b="9717"/>
          <a:stretch/>
        </p:blipFill>
        <p:spPr bwMode="auto">
          <a:xfrm>
            <a:off x="20" y="10"/>
            <a:ext cx="12191980" cy="685798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4B2DF25-7CEB-4F14-8BFA-CB7C185439B3}"/>
              </a:ext>
            </a:extLst>
          </p:cNvPr>
          <p:cNvSpPr>
            <a:spLocks noGrp="1"/>
          </p:cNvSpPr>
          <p:nvPr>
            <p:ph type="title"/>
          </p:nvPr>
        </p:nvSpPr>
        <p:spPr>
          <a:xfrm>
            <a:off x="6966184" y="938022"/>
            <a:ext cx="4389261" cy="1188720"/>
          </a:xfrm>
        </p:spPr>
        <p:txBody>
          <a:bodyPr vert="horz" lIns="91440" tIns="45720" rIns="91440" bIns="45720" rtlCol="0" anchor="b">
            <a:normAutofit/>
          </a:bodyPr>
          <a:lstStyle/>
          <a:p>
            <a:pPr>
              <a:lnSpc>
                <a:spcPct val="90000"/>
              </a:lnSpc>
            </a:pPr>
            <a:r>
              <a:rPr lang="en-US" sz="2600" b="0" kern="1200" cap="all" dirty="0">
                <a:solidFill>
                  <a:srgbClr val="FFFFFF"/>
                </a:solidFill>
                <a:latin typeface="+mj-lt"/>
                <a:ea typeface="+mj-ea"/>
                <a:cs typeface="+mj-cs"/>
              </a:rPr>
              <a:t>Why Should I care about TikTok over other social platforms?</a:t>
            </a:r>
          </a:p>
        </p:txBody>
      </p:sp>
      <p:sp>
        <p:nvSpPr>
          <p:cNvPr id="3" name="Content Placeholder 2">
            <a:extLst>
              <a:ext uri="{FF2B5EF4-FFF2-40B4-BE49-F238E27FC236}">
                <a16:creationId xmlns:a16="http://schemas.microsoft.com/office/drawing/2014/main" id="{8AD54607-68E8-4517-B592-6A0472CEA30F}"/>
              </a:ext>
            </a:extLst>
          </p:cNvPr>
          <p:cNvSpPr>
            <a:spLocks noGrp="1"/>
          </p:cNvSpPr>
          <p:nvPr>
            <p:ph sz="half" idx="1"/>
          </p:nvPr>
        </p:nvSpPr>
        <p:spPr>
          <a:xfrm>
            <a:off x="6966184" y="2340865"/>
            <a:ext cx="4389262" cy="3788474"/>
          </a:xfrm>
        </p:spPr>
        <p:txBody>
          <a:bodyPr vert="horz" lIns="91440" tIns="45720" rIns="91440" bIns="45720" rtlCol="0" anchor="ctr">
            <a:normAutofit/>
          </a:bodyPr>
          <a:lstStyle/>
          <a:p>
            <a:r>
              <a:rPr lang="en-US" dirty="0">
                <a:solidFill>
                  <a:srgbClr val="FFFFFF"/>
                </a:solidFill>
              </a:rPr>
              <a:t>Localized Content</a:t>
            </a:r>
          </a:p>
          <a:p>
            <a:pPr lvl="1"/>
            <a:r>
              <a:rPr lang="en-US" dirty="0">
                <a:solidFill>
                  <a:srgbClr val="FFFFFF"/>
                </a:solidFill>
              </a:rPr>
              <a:t>Despite </a:t>
            </a:r>
            <a:r>
              <a:rPr lang="en-US" b="0" i="0" dirty="0">
                <a:solidFill>
                  <a:srgbClr val="FFFFFF"/>
                </a:solidFill>
                <a:effectLst/>
              </a:rPr>
              <a:t>being a global app, </a:t>
            </a:r>
            <a:r>
              <a:rPr lang="en-US" dirty="0">
                <a:solidFill>
                  <a:srgbClr val="FFFFFF"/>
                </a:solidFill>
              </a:rPr>
              <a:t>TikTok</a:t>
            </a:r>
            <a:r>
              <a:rPr lang="en-US" b="0" i="0" dirty="0">
                <a:solidFill>
                  <a:srgbClr val="FFFFFF"/>
                </a:solidFill>
                <a:effectLst/>
              </a:rPr>
              <a:t> has a strong focus on localized content. </a:t>
            </a:r>
            <a:endParaRPr lang="en-US" dirty="0">
              <a:solidFill>
                <a:srgbClr val="FFFFFF"/>
              </a:solidFill>
            </a:endParaRPr>
          </a:p>
          <a:p>
            <a:pPr lvl="1"/>
            <a:r>
              <a:rPr lang="en-US" b="0" i="0" dirty="0">
                <a:solidFill>
                  <a:srgbClr val="FFFFFF"/>
                </a:solidFill>
                <a:effectLst/>
              </a:rPr>
              <a:t>TikTok also sends personalized recommendations to each of its users. This ensures that TikTok users are always updated on the latest trending videos and are never out of ideas for video creation.</a:t>
            </a:r>
            <a:endParaRPr lang="en-US" dirty="0">
              <a:solidFill>
                <a:srgbClr val="FFFFFF"/>
              </a:solidFill>
            </a:endParaRPr>
          </a:p>
          <a:p>
            <a:pPr lvl="1"/>
            <a:r>
              <a:rPr lang="en-US" dirty="0">
                <a:solidFill>
                  <a:srgbClr val="FFFFFF"/>
                </a:solidFill>
              </a:rPr>
              <a:t>Localized hashtags: #CLE #Cleveland #VermilionOH #ExploreOhio</a:t>
            </a:r>
          </a:p>
        </p:txBody>
      </p:sp>
    </p:spTree>
    <p:extLst>
      <p:ext uri="{BB962C8B-B14F-4D97-AF65-F5344CB8AC3E}">
        <p14:creationId xmlns:p14="http://schemas.microsoft.com/office/powerpoint/2010/main" val="35987492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E019-92FD-4109-8578-91024B7FE000}"/>
              </a:ext>
            </a:extLst>
          </p:cNvPr>
          <p:cNvSpPr>
            <a:spLocks noGrp="1"/>
          </p:cNvSpPr>
          <p:nvPr>
            <p:ph type="title"/>
          </p:nvPr>
        </p:nvSpPr>
        <p:spPr/>
        <p:txBody>
          <a:bodyPr/>
          <a:lstStyle/>
          <a:p>
            <a:r>
              <a:rPr lang="en-US" dirty="0"/>
              <a:t>Key differentiators between tiktok and Instagram</a:t>
            </a:r>
          </a:p>
        </p:txBody>
      </p:sp>
      <p:sp>
        <p:nvSpPr>
          <p:cNvPr id="3" name="Content Placeholder 2">
            <a:extLst>
              <a:ext uri="{FF2B5EF4-FFF2-40B4-BE49-F238E27FC236}">
                <a16:creationId xmlns:a16="http://schemas.microsoft.com/office/drawing/2014/main" id="{3CC5D742-23B2-4B21-BD9F-88824EE8CF78}"/>
              </a:ext>
            </a:extLst>
          </p:cNvPr>
          <p:cNvSpPr>
            <a:spLocks noGrp="1"/>
          </p:cNvSpPr>
          <p:nvPr>
            <p:ph sz="half" idx="1"/>
          </p:nvPr>
        </p:nvSpPr>
        <p:spPr>
          <a:xfrm>
            <a:off x="581193" y="2228003"/>
            <a:ext cx="6555831" cy="3633047"/>
          </a:xfrm>
        </p:spPr>
        <p:txBody>
          <a:bodyPr/>
          <a:lstStyle/>
          <a:p>
            <a:r>
              <a:rPr lang="en-US" dirty="0"/>
              <a:t>I joined TikTok seven months ago and have 15K followers compared to Instagram, which I joined three years ago and have over 6K.</a:t>
            </a:r>
          </a:p>
          <a:p>
            <a:r>
              <a:rPr lang="en-US" dirty="0"/>
              <a:t>Significantly more engagement and action oriented on TikTok compared to Instagram. </a:t>
            </a:r>
          </a:p>
          <a:p>
            <a:endParaRPr lang="en-US" dirty="0"/>
          </a:p>
          <a:p>
            <a:endParaRPr lang="en-US" dirty="0"/>
          </a:p>
          <a:p>
            <a:endParaRPr lang="en-US" dirty="0"/>
          </a:p>
          <a:p>
            <a:endParaRPr lang="en-US" dirty="0"/>
          </a:p>
        </p:txBody>
      </p:sp>
      <p:pic>
        <p:nvPicPr>
          <p:cNvPr id="6" name="Content Placeholder 5" descr="Graphical user interface, text, application&#10;&#10;Description automatically generated">
            <a:extLst>
              <a:ext uri="{FF2B5EF4-FFF2-40B4-BE49-F238E27FC236}">
                <a16:creationId xmlns:a16="http://schemas.microsoft.com/office/drawing/2014/main" id="{29B85C1D-F62E-4FD1-B1AC-C68B2CAE969A}"/>
              </a:ext>
            </a:extLst>
          </p:cNvPr>
          <p:cNvPicPr>
            <a:picLocks noGrp="1" noChangeAspect="1"/>
          </p:cNvPicPr>
          <p:nvPr>
            <p:ph sz="half" idx="2"/>
          </p:nvPr>
        </p:nvPicPr>
        <p:blipFill>
          <a:blip r:embed="rId2"/>
          <a:stretch>
            <a:fillRect/>
          </a:stretch>
        </p:blipFill>
        <p:spPr>
          <a:xfrm>
            <a:off x="2656032" y="5489673"/>
            <a:ext cx="4686300" cy="1314450"/>
          </a:xfrm>
        </p:spPr>
      </p:pic>
      <p:pic>
        <p:nvPicPr>
          <p:cNvPr id="10" name="Picture 9" descr="Graphical user interface, text, application, email&#10;&#10;Description automatically generated">
            <a:extLst>
              <a:ext uri="{FF2B5EF4-FFF2-40B4-BE49-F238E27FC236}">
                <a16:creationId xmlns:a16="http://schemas.microsoft.com/office/drawing/2014/main" id="{E01F14EC-67C7-4218-B8D1-A18883CA114B}"/>
              </a:ext>
            </a:extLst>
          </p:cNvPr>
          <p:cNvPicPr>
            <a:picLocks noChangeAspect="1"/>
          </p:cNvPicPr>
          <p:nvPr/>
        </p:nvPicPr>
        <p:blipFill>
          <a:blip r:embed="rId3"/>
          <a:stretch>
            <a:fillRect/>
          </a:stretch>
        </p:blipFill>
        <p:spPr>
          <a:xfrm>
            <a:off x="7239678" y="4495800"/>
            <a:ext cx="4648200" cy="2254250"/>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82AA2B9E-3BA4-4AD7-B126-6D29BAC323D7}"/>
              </a:ext>
            </a:extLst>
          </p:cNvPr>
          <p:cNvPicPr>
            <a:picLocks noChangeAspect="1"/>
          </p:cNvPicPr>
          <p:nvPr/>
        </p:nvPicPr>
        <p:blipFill>
          <a:blip r:embed="rId4"/>
          <a:stretch>
            <a:fillRect/>
          </a:stretch>
        </p:blipFill>
        <p:spPr>
          <a:xfrm>
            <a:off x="7342332" y="1701800"/>
            <a:ext cx="4622800" cy="2844800"/>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4E8E534D-B423-4417-8A87-31C0967262AF}"/>
              </a:ext>
            </a:extLst>
          </p:cNvPr>
          <p:cNvPicPr>
            <a:picLocks noChangeAspect="1"/>
          </p:cNvPicPr>
          <p:nvPr/>
        </p:nvPicPr>
        <p:blipFill>
          <a:blip r:embed="rId5"/>
          <a:stretch>
            <a:fillRect/>
          </a:stretch>
        </p:blipFill>
        <p:spPr>
          <a:xfrm>
            <a:off x="2597828" y="4380328"/>
            <a:ext cx="4641850" cy="1130300"/>
          </a:xfrm>
          <a:prstGeom prst="rect">
            <a:avLst/>
          </a:prstGeom>
        </p:spPr>
      </p:pic>
    </p:spTree>
    <p:extLst>
      <p:ext uri="{BB962C8B-B14F-4D97-AF65-F5344CB8AC3E}">
        <p14:creationId xmlns:p14="http://schemas.microsoft.com/office/powerpoint/2010/main" val="202732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7D2AF00E-D433-4047-863F-BCB69CEC3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588"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4B2DF25-7CEB-4F14-8BFA-CB7C185439B3}"/>
              </a:ext>
            </a:extLst>
          </p:cNvPr>
          <p:cNvSpPr>
            <a:spLocks noGrp="1"/>
          </p:cNvSpPr>
          <p:nvPr>
            <p:ph type="title"/>
          </p:nvPr>
        </p:nvSpPr>
        <p:spPr>
          <a:xfrm>
            <a:off x="807559" y="938022"/>
            <a:ext cx="6647905" cy="1188720"/>
          </a:xfrm>
        </p:spPr>
        <p:txBody>
          <a:bodyPr vert="horz" lIns="91440" tIns="45720" rIns="91440" bIns="45720" rtlCol="0" anchor="b">
            <a:normAutofit/>
          </a:bodyPr>
          <a:lstStyle/>
          <a:p>
            <a:r>
              <a:rPr lang="en-US" dirty="0">
                <a:solidFill>
                  <a:srgbClr val="FFFFFF"/>
                </a:solidFill>
              </a:rPr>
              <a:t>The Rise of Video Content</a:t>
            </a:r>
          </a:p>
        </p:txBody>
      </p:sp>
      <p:sp>
        <p:nvSpPr>
          <p:cNvPr id="81" name="Rectangle 80">
            <a:extLst>
              <a:ext uri="{FF2B5EF4-FFF2-40B4-BE49-F238E27FC236}">
                <a16:creationId xmlns:a16="http://schemas.microsoft.com/office/drawing/2014/main" id="{0997DBEA-6DFC-457A-9850-E53505354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79446CF5-953A-4916-BFF4-F5558E5C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477B945C-B433-4DFF-9A67-A5C9257E4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AD54607-68E8-4517-B592-6A0472CEA30F}"/>
              </a:ext>
            </a:extLst>
          </p:cNvPr>
          <p:cNvSpPr>
            <a:spLocks noGrp="1"/>
          </p:cNvSpPr>
          <p:nvPr>
            <p:ph sz="half" idx="1"/>
          </p:nvPr>
        </p:nvSpPr>
        <p:spPr>
          <a:xfrm>
            <a:off x="807559" y="2340864"/>
            <a:ext cx="6690843" cy="3793237"/>
          </a:xfrm>
        </p:spPr>
        <p:txBody>
          <a:bodyPr vert="horz" lIns="91440" tIns="45720" rIns="91440" bIns="45720" rtlCol="0" anchor="ctr">
            <a:normAutofit/>
          </a:bodyPr>
          <a:lstStyle/>
          <a:p>
            <a:r>
              <a:rPr lang="en-US" b="0" i="0" dirty="0">
                <a:solidFill>
                  <a:srgbClr val="FFFFFF"/>
                </a:solidFill>
                <a:effectLst/>
              </a:rPr>
              <a:t>Wyzowl’s </a:t>
            </a:r>
            <a:r>
              <a:rPr lang="en-US" dirty="0">
                <a:solidFill>
                  <a:srgbClr val="FFFFFF"/>
                </a:solidFill>
                <a:hlinkClick r:id="rId3"/>
              </a:rPr>
              <a:t>State of Video Marketing 2021</a:t>
            </a:r>
            <a:r>
              <a:rPr lang="en-US" b="0" i="0" dirty="0">
                <a:solidFill>
                  <a:srgbClr val="FFFFFF"/>
                </a:solidFill>
                <a:effectLst/>
                <a:hlinkClick r:id="rId3"/>
              </a:rPr>
              <a:t> </a:t>
            </a:r>
            <a:r>
              <a:rPr lang="en-US" b="0" i="0" dirty="0">
                <a:solidFill>
                  <a:srgbClr val="FFFFFF"/>
                </a:solidFill>
                <a:effectLst/>
              </a:rPr>
              <a:t>reports that the number of businesses using video as a marketing tool has increased from 61 percent in 2016 to 86 percent in 2021.</a:t>
            </a:r>
          </a:p>
          <a:p>
            <a:r>
              <a:rPr lang="en-US" b="0" i="0" dirty="0">
                <a:solidFill>
                  <a:srgbClr val="FFFFFF"/>
                </a:solidFill>
                <a:effectLst/>
              </a:rPr>
              <a:t>Part of the reason for the rising investment is that consumers now watch an average of 18 hours of online video per week, up 2 hours from last year</a:t>
            </a:r>
            <a:endParaRPr lang="en-US" dirty="0">
              <a:solidFill>
                <a:srgbClr val="FFFFFF"/>
              </a:solidFill>
            </a:endParaRPr>
          </a:p>
          <a:p>
            <a:r>
              <a:rPr lang="en-US" b="0" i="0" dirty="0">
                <a:solidFill>
                  <a:schemeClr val="tx1"/>
                </a:solidFill>
                <a:effectLst/>
              </a:rPr>
              <a:t>People are </a:t>
            </a:r>
            <a:r>
              <a:rPr lang="en-US" b="1" i="0" dirty="0">
                <a:solidFill>
                  <a:schemeClr val="tx1"/>
                </a:solidFill>
                <a:effectLst/>
              </a:rPr>
              <a:t>twice as likely</a:t>
            </a:r>
            <a:r>
              <a:rPr lang="en-US" b="0" i="0" dirty="0">
                <a:solidFill>
                  <a:schemeClr val="tx1"/>
                </a:solidFill>
                <a:effectLst/>
              </a:rPr>
              <a:t> to share video content with their friends than any other type of content, including social media posts, blog posts/articles and product pages.</a:t>
            </a:r>
            <a:endParaRPr lang="en-US" dirty="0">
              <a:solidFill>
                <a:schemeClr val="tx1"/>
              </a:solidFill>
            </a:endParaRPr>
          </a:p>
        </p:txBody>
      </p:sp>
      <p:pic>
        <p:nvPicPr>
          <p:cNvPr id="4098" name="Picture 2">
            <a:extLst>
              <a:ext uri="{FF2B5EF4-FFF2-40B4-BE49-F238E27FC236}">
                <a16:creationId xmlns:a16="http://schemas.microsoft.com/office/drawing/2014/main" id="{ACD4BC7B-57E4-4103-A4D9-5D7CF0A97841}"/>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3083" t="798" r="3584" b="4264"/>
          <a:stretch/>
        </p:blipFill>
        <p:spPr bwMode="auto">
          <a:xfrm>
            <a:off x="8033393" y="2616898"/>
            <a:ext cx="4075417" cy="21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43784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8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6" name="Rectangle 85">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B2DF25-7CEB-4F14-8BFA-CB7C185439B3}"/>
              </a:ext>
            </a:extLst>
          </p:cNvPr>
          <p:cNvSpPr>
            <a:spLocks noGrp="1"/>
          </p:cNvSpPr>
          <p:nvPr>
            <p:ph type="title"/>
          </p:nvPr>
        </p:nvSpPr>
        <p:spPr>
          <a:xfrm>
            <a:off x="584201" y="702156"/>
            <a:ext cx="7011413" cy="1013800"/>
          </a:xfrm>
        </p:spPr>
        <p:txBody>
          <a:bodyPr vert="horz" lIns="91440" tIns="45720" rIns="91440" bIns="45720" rtlCol="0" anchor="b">
            <a:normAutofit/>
          </a:bodyPr>
          <a:lstStyle/>
          <a:p>
            <a:r>
              <a:rPr lang="en-US" b="0" kern="1200" cap="all" dirty="0">
                <a:solidFill>
                  <a:schemeClr val="tx2"/>
                </a:solidFill>
                <a:latin typeface="+mj-lt"/>
                <a:ea typeface="+mj-ea"/>
                <a:cs typeface="+mj-cs"/>
              </a:rPr>
              <a:t>How TikTok Can Drive business </a:t>
            </a:r>
          </a:p>
        </p:txBody>
      </p:sp>
      <p:sp>
        <p:nvSpPr>
          <p:cNvPr id="88" name="Rectangle 8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8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9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AD54607-68E8-4517-B592-6A0472CEA30F}"/>
              </a:ext>
            </a:extLst>
          </p:cNvPr>
          <p:cNvSpPr>
            <a:spLocks noGrp="1"/>
          </p:cNvSpPr>
          <p:nvPr>
            <p:ph sz="half" idx="1"/>
          </p:nvPr>
        </p:nvSpPr>
        <p:spPr>
          <a:xfrm>
            <a:off x="584200" y="1896533"/>
            <a:ext cx="7011413" cy="3962266"/>
          </a:xfrm>
        </p:spPr>
        <p:txBody>
          <a:bodyPr vert="horz" lIns="91440" tIns="45720" rIns="91440" bIns="45720" rtlCol="0" anchor="ctr">
            <a:normAutofit/>
          </a:bodyPr>
          <a:lstStyle/>
          <a:p>
            <a:r>
              <a:rPr lang="en-US" b="0" i="0" dirty="0">
                <a:effectLst/>
              </a:rPr>
              <a:t>Where TikTok shines is in generating brand awareness and engagement. </a:t>
            </a:r>
          </a:p>
          <a:p>
            <a:r>
              <a:rPr lang="en-US" b="0" i="0" dirty="0">
                <a:effectLst/>
              </a:rPr>
              <a:t>Users that can combine entertaining or informative content in a 15- or 60-second video clip have the potential to see almost immediate results</a:t>
            </a:r>
            <a:r>
              <a:rPr lang="en-US" dirty="0"/>
              <a:t>.</a:t>
            </a:r>
          </a:p>
          <a:p>
            <a:r>
              <a:rPr lang="en-US" b="0" i="0" dirty="0">
                <a:effectLst/>
              </a:rPr>
              <a:t>Popular videos that show the benefits of a certain product can cause it to </a:t>
            </a:r>
            <a:r>
              <a:rPr lang="en-US" b="0" i="0" u="none" strike="noStrike" dirty="0">
                <a:effectLst/>
                <a:hlinkClick r:id="rId3"/>
              </a:rPr>
              <a:t>sell out</a:t>
            </a:r>
            <a:r>
              <a:rPr lang="en-US" b="0" i="0" dirty="0">
                <a:effectLst/>
              </a:rPr>
              <a:t> in stores almost immediately. Restaurants and stores have benefited from the fame, as the visual appeal of certain types of food or the layout of a store can cause thousands of people to flock to places they otherwise wouldn’t have known about. </a:t>
            </a:r>
            <a:endParaRPr lang="en-US" dirty="0"/>
          </a:p>
        </p:txBody>
      </p:sp>
      <p:pic>
        <p:nvPicPr>
          <p:cNvPr id="7" name="Content Placeholder 6" descr="Graphical user interface, application&#10;&#10;Description automatically generated">
            <a:extLst>
              <a:ext uri="{FF2B5EF4-FFF2-40B4-BE49-F238E27FC236}">
                <a16:creationId xmlns:a16="http://schemas.microsoft.com/office/drawing/2014/main" id="{F03D558D-6E2E-43C9-ABD8-8C8CE86AC43F}"/>
              </a:ext>
            </a:extLst>
          </p:cNvPr>
          <p:cNvPicPr>
            <a:picLocks noGrp="1" noChangeAspect="1"/>
          </p:cNvPicPr>
          <p:nvPr>
            <p:ph sz="half" idx="2"/>
          </p:nvPr>
        </p:nvPicPr>
        <p:blipFill rotWithShape="1">
          <a:blip r:embed="rId4"/>
          <a:srcRect t="816" r="3" b="8753"/>
          <a:stretch/>
        </p:blipFill>
        <p:spPr>
          <a:xfrm>
            <a:off x="8042147" y="696198"/>
            <a:ext cx="3703320" cy="5774200"/>
          </a:xfrm>
          <a:prstGeom prst="rect">
            <a:avLst/>
          </a:prstGeom>
        </p:spPr>
      </p:pic>
    </p:spTree>
    <p:extLst>
      <p:ext uri="{BB962C8B-B14F-4D97-AF65-F5344CB8AC3E}">
        <p14:creationId xmlns:p14="http://schemas.microsoft.com/office/powerpoint/2010/main" val="196354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74">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81" name="Rectangle 76">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82" name="Rectangle 78">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83" name="Rectangle 8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4" name="Rectangle 8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8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4B2DF25-7CEB-4F14-8BFA-CB7C185439B3}"/>
              </a:ext>
            </a:extLst>
          </p:cNvPr>
          <p:cNvSpPr>
            <a:spLocks noGrp="1"/>
          </p:cNvSpPr>
          <p:nvPr>
            <p:ph type="title"/>
          </p:nvPr>
        </p:nvSpPr>
        <p:spPr>
          <a:xfrm>
            <a:off x="601255" y="702155"/>
            <a:ext cx="3409783" cy="1300365"/>
          </a:xfrm>
        </p:spPr>
        <p:txBody>
          <a:bodyPr vert="horz" lIns="91440" tIns="45720" rIns="91440" bIns="45720" rtlCol="0" anchor="b">
            <a:normAutofit/>
          </a:bodyPr>
          <a:lstStyle/>
          <a:p>
            <a:r>
              <a:rPr lang="en-US" dirty="0">
                <a:solidFill>
                  <a:srgbClr val="FFFFFF"/>
                </a:solidFill>
              </a:rPr>
              <a:t>How do I set up a Tiktok account?</a:t>
            </a:r>
          </a:p>
        </p:txBody>
      </p:sp>
      <p:sp>
        <p:nvSpPr>
          <p:cNvPr id="3" name="Content Placeholder 2">
            <a:extLst>
              <a:ext uri="{FF2B5EF4-FFF2-40B4-BE49-F238E27FC236}">
                <a16:creationId xmlns:a16="http://schemas.microsoft.com/office/drawing/2014/main" id="{8AD54607-68E8-4517-B592-6A0472CEA30F}"/>
              </a:ext>
            </a:extLst>
          </p:cNvPr>
          <p:cNvSpPr>
            <a:spLocks noGrp="1"/>
          </p:cNvSpPr>
          <p:nvPr>
            <p:ph sz="half" idx="1"/>
          </p:nvPr>
        </p:nvSpPr>
        <p:spPr>
          <a:xfrm>
            <a:off x="601255" y="2177142"/>
            <a:ext cx="3409782" cy="3823607"/>
          </a:xfrm>
        </p:spPr>
        <p:txBody>
          <a:bodyPr vert="horz" lIns="91440" tIns="45720" rIns="91440" bIns="45720" rtlCol="0" anchor="ctr">
            <a:normAutofit/>
          </a:bodyPr>
          <a:lstStyle/>
          <a:p>
            <a:r>
              <a:rPr lang="en-US" b="0" i="0" dirty="0">
                <a:solidFill>
                  <a:srgbClr val="FFFFFF"/>
                </a:solidFill>
                <a:effectLst/>
              </a:rPr>
              <a:t>1. Download TikTok from Google Play or the App Store.</a:t>
            </a:r>
            <a:br>
              <a:rPr lang="en-US" b="0" i="0" dirty="0">
                <a:solidFill>
                  <a:srgbClr val="FFFFFF"/>
                </a:solidFill>
                <a:effectLst/>
              </a:rPr>
            </a:br>
            <a:r>
              <a:rPr lang="en-US" b="0" i="0" dirty="0">
                <a:solidFill>
                  <a:srgbClr val="FFFFFF"/>
                </a:solidFill>
                <a:effectLst/>
              </a:rPr>
              <a:t>2. Open the app.</a:t>
            </a:r>
            <a:br>
              <a:rPr lang="en-US" b="0" i="0" dirty="0">
                <a:solidFill>
                  <a:srgbClr val="FFFFFF"/>
                </a:solidFill>
                <a:effectLst/>
              </a:rPr>
            </a:br>
            <a:r>
              <a:rPr lang="en-US" b="0" i="0" dirty="0">
                <a:solidFill>
                  <a:srgbClr val="FFFFFF"/>
                </a:solidFill>
                <a:effectLst/>
              </a:rPr>
              <a:t>3. Go to </a:t>
            </a:r>
            <a:r>
              <a:rPr lang="en-US" b="1" i="0" dirty="0">
                <a:solidFill>
                  <a:srgbClr val="FFFFFF"/>
                </a:solidFill>
                <a:effectLst/>
              </a:rPr>
              <a:t>Me</a:t>
            </a:r>
            <a:r>
              <a:rPr lang="en-US" b="0" i="0" dirty="0">
                <a:solidFill>
                  <a:srgbClr val="FFFFFF"/>
                </a:solidFill>
                <a:effectLst/>
              </a:rPr>
              <a:t>. </a:t>
            </a:r>
            <a:br>
              <a:rPr lang="en-US" b="0" i="0" dirty="0">
                <a:solidFill>
                  <a:srgbClr val="FFFFFF"/>
                </a:solidFill>
                <a:effectLst/>
              </a:rPr>
            </a:br>
            <a:r>
              <a:rPr lang="en-US" b="0" i="0" dirty="0">
                <a:solidFill>
                  <a:srgbClr val="FFFFFF"/>
                </a:solidFill>
                <a:effectLst/>
              </a:rPr>
              <a:t>4. Choose a method to sign up.</a:t>
            </a:r>
            <a:endParaRPr lang="en-US" dirty="0">
              <a:solidFill>
                <a:srgbClr val="FFFFFF"/>
              </a:solidFill>
            </a:endParaRPr>
          </a:p>
        </p:txBody>
      </p:sp>
      <p:pic>
        <p:nvPicPr>
          <p:cNvPr id="3078" name="Picture 6" descr="Image result for set up tiktok">
            <a:extLst>
              <a:ext uri="{FF2B5EF4-FFF2-40B4-BE49-F238E27FC236}">
                <a16:creationId xmlns:a16="http://schemas.microsoft.com/office/drawing/2014/main" id="{C20DDA04-3134-414D-9DBF-7977ADA8247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592231" y="1481854"/>
            <a:ext cx="6831503" cy="387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80320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D019FD-A26A-40B5-9584-99D741DBDE46}"/>
              </a:ext>
            </a:extLst>
          </p:cNvPr>
          <p:cNvSpPr>
            <a:spLocks noGrp="1"/>
          </p:cNvSpPr>
          <p:nvPr>
            <p:ph type="title"/>
          </p:nvPr>
        </p:nvSpPr>
        <p:spPr>
          <a:xfrm>
            <a:off x="581192" y="1073231"/>
            <a:ext cx="3219127" cy="4711539"/>
          </a:xfrm>
        </p:spPr>
        <p:txBody>
          <a:bodyPr anchor="ctr">
            <a:normAutofit/>
          </a:bodyPr>
          <a:lstStyle/>
          <a:p>
            <a:r>
              <a:rPr lang="en-US" dirty="0">
                <a:solidFill>
                  <a:schemeClr val="bg1">
                    <a:lumMod val="85000"/>
                    <a:lumOff val="15000"/>
                  </a:schemeClr>
                </a:solidFill>
              </a:rPr>
              <a:t>Do’s and Don’ts on TikTok</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01200"/>
            <a:ext cx="7498616" cy="579959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241F9AD-B0FE-43E4-95B5-CA66C0117EAF}"/>
              </a:ext>
            </a:extLst>
          </p:cNvPr>
          <p:cNvSpPr>
            <a:spLocks noGrp="1"/>
          </p:cNvSpPr>
          <p:nvPr>
            <p:ph idx="1"/>
          </p:nvPr>
        </p:nvSpPr>
        <p:spPr>
          <a:xfrm>
            <a:off x="4702629" y="1073231"/>
            <a:ext cx="6541841" cy="4711539"/>
          </a:xfrm>
        </p:spPr>
        <p:txBody>
          <a:bodyPr>
            <a:normAutofit/>
          </a:bodyPr>
          <a:lstStyle/>
          <a:p>
            <a:pPr>
              <a:lnSpc>
                <a:spcPct val="100000"/>
              </a:lnSpc>
              <a:buFont typeface="Arial" panose="020B0604020202020204" pitchFamily="34" charset="0"/>
              <a:buChar char="•"/>
            </a:pPr>
            <a:r>
              <a:rPr lang="en-US" b="1" i="0" dirty="0">
                <a:solidFill>
                  <a:srgbClr val="FFFFFF"/>
                </a:solidFill>
                <a:effectLst/>
                <a:latin typeface="Georgia" panose="02040502050405020303" pitchFamily="18" charset="0"/>
              </a:rPr>
              <a:t>Do keep it light and fun</a:t>
            </a:r>
            <a:r>
              <a:rPr lang="en-US" b="0" i="0" dirty="0">
                <a:solidFill>
                  <a:srgbClr val="FFFFFF"/>
                </a:solidFill>
                <a:effectLst/>
                <a:latin typeface="Georgia" panose="02040502050405020303" pitchFamily="18" charset="0"/>
              </a:rPr>
              <a:t>. TikTok is an opportunity to show a more creative and humorous side of your brand</a:t>
            </a:r>
            <a:r>
              <a:rPr lang="en-US" dirty="0">
                <a:solidFill>
                  <a:srgbClr val="FFFFFF"/>
                </a:solidFill>
                <a:latin typeface="Georgia" panose="02040502050405020303" pitchFamily="18" charset="0"/>
              </a:rPr>
              <a:t>.</a:t>
            </a:r>
            <a:endParaRPr lang="en-US" b="0" i="0" dirty="0">
              <a:solidFill>
                <a:srgbClr val="FFFFFF"/>
              </a:solidFill>
              <a:effectLst/>
              <a:latin typeface="Georgia" panose="02040502050405020303" pitchFamily="18" charset="0"/>
            </a:endParaRPr>
          </a:p>
          <a:p>
            <a:pPr>
              <a:lnSpc>
                <a:spcPct val="100000"/>
              </a:lnSpc>
              <a:buFont typeface="Arial" panose="020B0604020202020204" pitchFamily="34" charset="0"/>
              <a:buChar char="•"/>
            </a:pPr>
            <a:r>
              <a:rPr lang="en-US" b="1" i="0" dirty="0">
                <a:solidFill>
                  <a:srgbClr val="FFFFFF"/>
                </a:solidFill>
                <a:effectLst/>
                <a:latin typeface="Georgia" panose="02040502050405020303" pitchFamily="18" charset="0"/>
              </a:rPr>
              <a:t>Do be candid</a:t>
            </a:r>
            <a:r>
              <a:rPr lang="en-US" b="0" i="0" dirty="0">
                <a:solidFill>
                  <a:srgbClr val="FFFFFF"/>
                </a:solidFill>
                <a:effectLst/>
                <a:latin typeface="Georgia" panose="02040502050405020303" pitchFamily="18" charset="0"/>
              </a:rPr>
              <a:t>. Content that’s humorous, candid, and informal performs the best.</a:t>
            </a:r>
          </a:p>
          <a:p>
            <a:pPr>
              <a:lnSpc>
                <a:spcPct val="100000"/>
              </a:lnSpc>
              <a:buFont typeface="Arial" panose="020B0604020202020204" pitchFamily="34" charset="0"/>
              <a:buChar char="•"/>
            </a:pPr>
            <a:r>
              <a:rPr lang="en-US" b="1" i="0" dirty="0">
                <a:solidFill>
                  <a:srgbClr val="FFFFFF"/>
                </a:solidFill>
                <a:effectLst/>
                <a:latin typeface="Georgia" panose="02040502050405020303" pitchFamily="18" charset="0"/>
              </a:rPr>
              <a:t>Do use music</a:t>
            </a:r>
            <a:r>
              <a:rPr lang="en-US" b="0" i="0" dirty="0">
                <a:solidFill>
                  <a:srgbClr val="FFFFFF"/>
                </a:solidFill>
                <a:effectLst/>
                <a:latin typeface="Georgia" panose="02040502050405020303" pitchFamily="18" charset="0"/>
              </a:rPr>
              <a:t>. </a:t>
            </a:r>
          </a:p>
          <a:p>
            <a:pPr>
              <a:lnSpc>
                <a:spcPct val="100000"/>
              </a:lnSpc>
              <a:buFont typeface="Arial" panose="020B0604020202020204" pitchFamily="34" charset="0"/>
              <a:buChar char="•"/>
            </a:pPr>
            <a:r>
              <a:rPr lang="en-US" b="1" i="0" dirty="0">
                <a:solidFill>
                  <a:srgbClr val="FFFFFF"/>
                </a:solidFill>
                <a:effectLst/>
                <a:latin typeface="Georgia" panose="02040502050405020303" pitchFamily="18" charset="0"/>
              </a:rPr>
              <a:t>Do format properly for the platform</a:t>
            </a:r>
            <a:r>
              <a:rPr lang="en-US" b="0" i="0" dirty="0">
                <a:solidFill>
                  <a:srgbClr val="FFFFFF"/>
                </a:solidFill>
                <a:effectLst/>
                <a:latin typeface="Georgia" panose="02040502050405020303" pitchFamily="18" charset="0"/>
              </a:rPr>
              <a:t>. Shoot vertical not </a:t>
            </a:r>
            <a:r>
              <a:rPr lang="en-US" dirty="0">
                <a:solidFill>
                  <a:srgbClr val="FFFFFF"/>
                </a:solidFill>
                <a:latin typeface="Georgia" panose="02040502050405020303" pitchFamily="18" charset="0"/>
              </a:rPr>
              <a:t>horizontal</a:t>
            </a:r>
            <a:r>
              <a:rPr lang="en-US" b="0" i="0" dirty="0">
                <a:solidFill>
                  <a:srgbClr val="FFFFFF"/>
                </a:solidFill>
                <a:effectLst/>
                <a:latin typeface="Georgia" panose="02040502050405020303" pitchFamily="18" charset="0"/>
              </a:rPr>
              <a:t>.</a:t>
            </a:r>
          </a:p>
          <a:p>
            <a:pPr>
              <a:lnSpc>
                <a:spcPct val="100000"/>
              </a:lnSpc>
              <a:buFont typeface="Arial" panose="020B0604020202020204" pitchFamily="34" charset="0"/>
              <a:buChar char="•"/>
            </a:pPr>
            <a:r>
              <a:rPr lang="en-US" b="1" i="0" dirty="0">
                <a:solidFill>
                  <a:srgbClr val="FFFFFF"/>
                </a:solidFill>
                <a:effectLst/>
                <a:latin typeface="Georgia" panose="02040502050405020303" pitchFamily="18" charset="0"/>
              </a:rPr>
              <a:t>Do mimic content that’s trending</a:t>
            </a:r>
            <a:r>
              <a:rPr lang="en-US" b="0" i="0" dirty="0">
                <a:solidFill>
                  <a:srgbClr val="FFFFFF"/>
                </a:solidFill>
                <a:effectLst/>
                <a:latin typeface="Georgia" panose="02040502050405020303" pitchFamily="18" charset="0"/>
              </a:rPr>
              <a:t>. </a:t>
            </a:r>
            <a:r>
              <a:rPr lang="en-US" dirty="0">
                <a:solidFill>
                  <a:srgbClr val="FFFFFF"/>
                </a:solidFill>
                <a:latin typeface="Georgia" panose="02040502050405020303" pitchFamily="18" charset="0"/>
              </a:rPr>
              <a:t>Whether it’s a dance move or a popular trending song, if it fits in with your brand, leverage it! That will drive additional views to your page. </a:t>
            </a:r>
            <a:endParaRPr lang="en-US" b="0" i="0" dirty="0">
              <a:solidFill>
                <a:srgbClr val="FFFFFF"/>
              </a:solidFill>
              <a:effectLst/>
              <a:latin typeface="Georgia" panose="02040502050405020303" pitchFamily="18" charset="0"/>
            </a:endParaRPr>
          </a:p>
          <a:p>
            <a:pPr>
              <a:lnSpc>
                <a:spcPct val="100000"/>
              </a:lnSpc>
              <a:buFont typeface="Arial" panose="020B0604020202020204" pitchFamily="34" charset="0"/>
              <a:buChar char="•"/>
            </a:pPr>
            <a:r>
              <a:rPr lang="en-US" b="1" i="0" dirty="0">
                <a:solidFill>
                  <a:srgbClr val="FFFFFF"/>
                </a:solidFill>
                <a:effectLst/>
                <a:latin typeface="Georgia" panose="02040502050405020303" pitchFamily="18" charset="0"/>
              </a:rPr>
              <a:t>Do collaborate with influencers and partners</a:t>
            </a:r>
            <a:r>
              <a:rPr lang="en-US" b="0" i="0" dirty="0">
                <a:solidFill>
                  <a:srgbClr val="FFFFFF"/>
                </a:solidFill>
                <a:effectLst/>
                <a:latin typeface="Georgia" panose="02040502050405020303" pitchFamily="18" charset="0"/>
              </a:rPr>
              <a:t>. Tapping into established followings can boost engagement and awareness quickly.</a:t>
            </a:r>
          </a:p>
          <a:p>
            <a:pPr>
              <a:lnSpc>
                <a:spcPct val="100000"/>
              </a:lnSpc>
            </a:pPr>
            <a:r>
              <a:rPr lang="en-US" b="1" i="0" dirty="0">
                <a:solidFill>
                  <a:srgbClr val="FFFFFF"/>
                </a:solidFill>
                <a:effectLst/>
                <a:latin typeface="Georgia" panose="02040502050405020303" pitchFamily="18" charset="0"/>
              </a:rPr>
              <a:t>Don’t make a hard-sell ad</a:t>
            </a:r>
            <a:r>
              <a:rPr lang="en-US" b="0" i="0" dirty="0">
                <a:solidFill>
                  <a:srgbClr val="FFFFFF"/>
                </a:solidFill>
                <a:effectLst/>
                <a:latin typeface="Georgia" panose="02040502050405020303" pitchFamily="18" charset="0"/>
              </a:rPr>
              <a:t>. </a:t>
            </a:r>
          </a:p>
        </p:txBody>
      </p:sp>
    </p:spTree>
    <p:extLst>
      <p:ext uri="{BB962C8B-B14F-4D97-AF65-F5344CB8AC3E}">
        <p14:creationId xmlns:p14="http://schemas.microsoft.com/office/powerpoint/2010/main" val="412440606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56C3F92-CC28-42D8-BF09-077075551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16C154-5A0F-4CDC-8C15-D2E21584649C}">
  <ds:schemaRefs>
    <ds:schemaRef ds:uri="http://schemas.microsoft.com/sharepoint/v3/contenttype/forms"/>
  </ds:schemaRefs>
</ds:datastoreItem>
</file>

<file path=customXml/itemProps3.xml><?xml version="1.0" encoding="utf-8"?>
<ds:datastoreItem xmlns:ds="http://schemas.openxmlformats.org/officeDocument/2006/customXml" ds:itemID="{3A6D3478-2986-4664-940C-67E0CAA21E0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{691E2C34-7E2C-4FD9-B6DF-0CC7D7893091}tf56535239_win32</Template>
  <TotalTime>878</TotalTime>
  <Words>950</Words>
  <Application>Microsoft Office PowerPoint</Application>
  <PresentationFormat>Widescreen</PresentationFormat>
  <Paragraphs>67</Paragraphs>
  <Slides>13</Slides>
  <Notes>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Franklin Gothic Book</vt:lpstr>
      <vt:lpstr>Franklin Gothic Demi</vt:lpstr>
      <vt:lpstr>geomanistregular</vt:lpstr>
      <vt:lpstr>Georgia</vt:lpstr>
      <vt:lpstr>Wingdings 2</vt:lpstr>
      <vt:lpstr>DividendVTI</vt:lpstr>
      <vt:lpstr>Tick Tock: Is it Time to join TikTok?</vt:lpstr>
      <vt:lpstr>About Me</vt:lpstr>
      <vt:lpstr>What is TikTok?</vt:lpstr>
      <vt:lpstr>Why Should I care about TikTok over other social platforms?</vt:lpstr>
      <vt:lpstr>Key differentiators between tiktok and Instagram</vt:lpstr>
      <vt:lpstr>The Rise of Video Content</vt:lpstr>
      <vt:lpstr>How TikTok Can Drive business </vt:lpstr>
      <vt:lpstr>How do I set up a Tiktok account?</vt:lpstr>
      <vt:lpstr>Do’s and Don’ts on TikTok</vt:lpstr>
      <vt:lpstr>TikTok Video Examples</vt:lpstr>
      <vt:lpstr>Case Study: Remixx Ice Cream</vt:lpstr>
      <vt:lpstr>Key Takeaways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Tick Tock: Is it Time to join TikTok?</dc:title>
  <dc:creator>Nikki Hannaway</dc:creator>
  <cp:lastModifiedBy>Nikki Hannaway</cp:lastModifiedBy>
  <cp:revision>15</cp:revision>
  <dcterms:created xsi:type="dcterms:W3CDTF">2021-02-15T23:47:47Z</dcterms:created>
  <dcterms:modified xsi:type="dcterms:W3CDTF">2021-02-16T14:32:47Z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